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0" d="100"/>
          <a:sy n="100" d="100"/>
        </p:scale>
        <p:origin x="-288"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AF37B05-614C-4977-9495-8B0F1AF17B21}" type="datetimeFigureOut">
              <a:rPr lang="en-US" smtClean="0"/>
              <a:pPr/>
              <a:t>10/22/2009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0AF12C0-BB30-4917-8FAF-1742CE4BFF60}"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AF37B05-614C-4977-9495-8B0F1AF17B21}" type="datetimeFigureOut">
              <a:rPr lang="en-US" smtClean="0"/>
              <a:pPr/>
              <a:t>10/22/2009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0AF12C0-BB30-4917-8FAF-1742CE4BFF60}"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hyperlink" Target="http://web/"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The Impact of Implementing Technology in Science Instruction</a:t>
            </a:r>
            <a:endParaRPr lang="en-US" dirty="0"/>
          </a:p>
        </p:txBody>
      </p:sp>
      <p:sp>
        <p:nvSpPr>
          <p:cNvPr id="3" name="Subtitle 2"/>
          <p:cNvSpPr>
            <a:spLocks noGrp="1"/>
          </p:cNvSpPr>
          <p:nvPr>
            <p:ph type="subTitle" idx="1"/>
          </p:nvPr>
        </p:nvSpPr>
        <p:spPr/>
        <p:txBody>
          <a:bodyPr/>
          <a:lstStyle/>
          <a:p>
            <a:r>
              <a:rPr lang="en-US" dirty="0" err="1" smtClean="0"/>
              <a:t>Rozina</a:t>
            </a:r>
            <a:r>
              <a:rPr lang="en-US" dirty="0" smtClean="0"/>
              <a:t> </a:t>
            </a:r>
            <a:r>
              <a:rPr lang="en-US" dirty="0" err="1" smtClean="0"/>
              <a:t>Macaj</a:t>
            </a:r>
            <a:endParaRPr lang="en-US" dirty="0" smtClean="0"/>
          </a:p>
          <a:p>
            <a:r>
              <a:rPr lang="en-US" dirty="0" smtClean="0"/>
              <a:t>Education 702.22</a:t>
            </a:r>
          </a:p>
          <a:p>
            <a:r>
              <a:rPr lang="en-US" dirty="0" smtClean="0"/>
              <a:t>Fall ‘09</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References:</a:t>
            </a:r>
            <a:br>
              <a:rPr lang="en-US" dirty="0" smtClean="0"/>
            </a:br>
            <a:endParaRPr lang="en-US" dirty="0"/>
          </a:p>
        </p:txBody>
      </p:sp>
      <p:sp>
        <p:nvSpPr>
          <p:cNvPr id="3" name="Content Placeholder 2"/>
          <p:cNvSpPr>
            <a:spLocks noGrp="1"/>
          </p:cNvSpPr>
          <p:nvPr>
            <p:ph idx="1"/>
          </p:nvPr>
        </p:nvSpPr>
        <p:spPr/>
        <p:txBody>
          <a:bodyPr>
            <a:noAutofit/>
          </a:bodyPr>
          <a:lstStyle/>
          <a:p>
            <a:pPr>
              <a:buNone/>
            </a:pPr>
            <a:r>
              <a:rPr lang="en-US" sz="1200" dirty="0" smtClean="0"/>
              <a:t>Bellamy, R., Woolsey, K. (1997). Science Education and Technology: Opportunities to Enhance Student </a:t>
            </a:r>
          </a:p>
          <a:p>
            <a:pPr>
              <a:buNone/>
            </a:pPr>
            <a:r>
              <a:rPr lang="en-US" sz="1200" dirty="0"/>
              <a:t>  </a:t>
            </a:r>
            <a:r>
              <a:rPr lang="en-US" sz="1200" dirty="0" smtClean="0"/>
              <a:t>   Learning. </a:t>
            </a:r>
            <a:r>
              <a:rPr lang="en-US" sz="1200" i="1" dirty="0" smtClean="0"/>
              <a:t>The Elementary School Journal, 97, </a:t>
            </a:r>
            <a:r>
              <a:rPr lang="en-US" sz="1200" dirty="0" smtClean="0"/>
              <a:t>385-389. Retrieved October 8, 2009 From Educational Full  Text Abstract.</a:t>
            </a:r>
          </a:p>
          <a:p>
            <a:pPr>
              <a:buNone/>
            </a:pPr>
            <a:endParaRPr lang="en-US" sz="1200" dirty="0" smtClean="0"/>
          </a:p>
          <a:p>
            <a:pPr>
              <a:buNone/>
            </a:pPr>
            <a:r>
              <a:rPr lang="en-US" sz="1200" dirty="0" err="1" smtClean="0"/>
              <a:t>ChanLin</a:t>
            </a:r>
            <a:r>
              <a:rPr lang="en-US" sz="1200" dirty="0" smtClean="0"/>
              <a:t>, L. (2008). Technology integration applied to project-based learning in science. </a:t>
            </a:r>
            <a:r>
              <a:rPr lang="en-US" sz="1200" i="1" dirty="0" smtClean="0"/>
              <a:t>Innovations  in</a:t>
            </a:r>
          </a:p>
          <a:p>
            <a:pPr>
              <a:buNone/>
            </a:pPr>
            <a:r>
              <a:rPr lang="en-US" sz="1200" dirty="0" smtClean="0"/>
              <a:t>     </a:t>
            </a:r>
            <a:r>
              <a:rPr lang="en-US" sz="1200" i="1" dirty="0" smtClean="0"/>
              <a:t>Education and Teaching International, 45</a:t>
            </a:r>
            <a:r>
              <a:rPr lang="en-US" sz="1200" dirty="0" smtClean="0"/>
              <a:t>(1), 55-65. Retrieved October6, 2009 from http://vnweb.nwwilsonweb.com </a:t>
            </a:r>
          </a:p>
          <a:p>
            <a:pPr>
              <a:buNone/>
            </a:pPr>
            <a:endParaRPr lang="en-US" sz="1200" dirty="0"/>
          </a:p>
          <a:p>
            <a:pPr>
              <a:buNone/>
            </a:pPr>
            <a:r>
              <a:rPr lang="en-US" sz="1200" dirty="0" err="1" smtClean="0"/>
              <a:t>Ching</a:t>
            </a:r>
            <a:r>
              <a:rPr lang="en-US" sz="1200" dirty="0" smtClean="0"/>
              <a:t>, C. C., </a:t>
            </a:r>
            <a:r>
              <a:rPr lang="en-US" sz="1200" dirty="0" err="1" smtClean="0"/>
              <a:t>Kafai</a:t>
            </a:r>
            <a:r>
              <a:rPr lang="en-US" sz="1200" dirty="0" smtClean="0"/>
              <a:t>, Y. B. (2001). Affordances of Collaborative Software Design Planning for Elementary Students’ Science</a:t>
            </a:r>
          </a:p>
          <a:p>
            <a:pPr>
              <a:buNone/>
            </a:pPr>
            <a:r>
              <a:rPr lang="en-US" sz="1200" dirty="0"/>
              <a:t> </a:t>
            </a:r>
            <a:r>
              <a:rPr lang="en-US" sz="1200" dirty="0" smtClean="0"/>
              <a:t>   Talk. </a:t>
            </a:r>
            <a:r>
              <a:rPr lang="en-US" sz="1200" i="1" dirty="0" smtClean="0"/>
              <a:t>The Journal of the Learning Sciences, 10</a:t>
            </a:r>
            <a:r>
              <a:rPr lang="en-US" sz="1200" dirty="0" smtClean="0"/>
              <a:t>(3), 323-363. Retrieved from http://www.jstor.org</a:t>
            </a:r>
          </a:p>
          <a:p>
            <a:pPr>
              <a:buNone/>
            </a:pPr>
            <a:endParaRPr lang="en-US" sz="1200" dirty="0"/>
          </a:p>
          <a:p>
            <a:pPr>
              <a:buNone/>
            </a:pPr>
            <a:r>
              <a:rPr lang="en-US" sz="1200" dirty="0" err="1" smtClean="0"/>
              <a:t>Dani</a:t>
            </a:r>
            <a:r>
              <a:rPr lang="en-US" sz="1200" dirty="0" smtClean="0"/>
              <a:t>, D., </a:t>
            </a:r>
            <a:r>
              <a:rPr lang="en-US" sz="1200" dirty="0" err="1" smtClean="0"/>
              <a:t>Koeing</a:t>
            </a:r>
            <a:r>
              <a:rPr lang="en-US" sz="1200" dirty="0" smtClean="0"/>
              <a:t>, K. (2008). Technology and Reform –Based Science Education. </a:t>
            </a:r>
            <a:r>
              <a:rPr lang="en-US" sz="1200" i="1" dirty="0" smtClean="0"/>
              <a:t>Theory into Practice, 47</a:t>
            </a:r>
            <a:r>
              <a:rPr lang="en-US" sz="1200" dirty="0" smtClean="0"/>
              <a:t>, 204-211. Retrieved October 6, 2009 from http. www.jastor.org</a:t>
            </a:r>
          </a:p>
          <a:p>
            <a:pPr>
              <a:buNone/>
            </a:pPr>
            <a:r>
              <a:rPr lang="en-US" sz="1200" dirty="0" smtClean="0"/>
              <a:t>Gardner, H. (2000). Can Technology Exploit Our Many Ways of Knowing? Retrieved from </a:t>
            </a:r>
          </a:p>
          <a:p>
            <a:pPr>
              <a:buNone/>
            </a:pPr>
            <a:r>
              <a:rPr lang="en-US" sz="1200" dirty="0" smtClean="0"/>
              <a:t> </a:t>
            </a:r>
          </a:p>
          <a:p>
            <a:pPr>
              <a:buNone/>
            </a:pPr>
            <a:r>
              <a:rPr lang="en-US" sz="1200" dirty="0" err="1" smtClean="0"/>
              <a:t>Hannessy</a:t>
            </a:r>
            <a:r>
              <a:rPr lang="en-US" sz="1200" dirty="0" smtClean="0"/>
              <a:t>, S., </a:t>
            </a:r>
            <a:r>
              <a:rPr lang="en-US" sz="1200" dirty="0" err="1" smtClean="0"/>
              <a:t>Wishart</a:t>
            </a:r>
            <a:r>
              <a:rPr lang="en-US" sz="1200" dirty="0" smtClean="0"/>
              <a:t>, J., </a:t>
            </a:r>
            <a:r>
              <a:rPr lang="en-US" sz="1200" dirty="0" err="1" smtClean="0"/>
              <a:t>Whitelock</a:t>
            </a:r>
            <a:r>
              <a:rPr lang="en-US" sz="1200" dirty="0" smtClean="0"/>
              <a:t>, D., </a:t>
            </a:r>
            <a:r>
              <a:rPr lang="en-US" sz="1200" dirty="0" err="1" smtClean="0"/>
              <a:t>Deaney</a:t>
            </a:r>
            <a:r>
              <a:rPr lang="en-US" sz="1200" dirty="0" smtClean="0"/>
              <a:t>, R., Brawn, R., </a:t>
            </a:r>
            <a:r>
              <a:rPr lang="en-US" sz="1200" dirty="0" err="1" smtClean="0"/>
              <a:t>Velle</a:t>
            </a:r>
            <a:r>
              <a:rPr lang="en-US" sz="1200" dirty="0" smtClean="0"/>
              <a:t>, L., … McFarlane, A. (2005). Pedagogical Approaches for Technology-Integrated Science Teaching. Retrieved  October 9, 2009 from http://web.ebscohost.com</a:t>
            </a:r>
          </a:p>
          <a:p>
            <a:pPr>
              <a:buNone/>
            </a:pPr>
            <a:r>
              <a:rPr lang="en-US" sz="1200" dirty="0" smtClean="0"/>
              <a:t>Lin, Y., Sun, K., Yu, CH. (2007). A study on learning effect among different learning styles in a Web-based lab of science for elementary school students. </a:t>
            </a:r>
            <a:r>
              <a:rPr lang="en-US" sz="1200" i="1" dirty="0" smtClean="0"/>
              <a:t>Computers and Education, 50</a:t>
            </a:r>
            <a:r>
              <a:rPr lang="en-US" sz="1200" dirty="0" smtClean="0"/>
              <a:t>(4),1411-1422. Retrieved  October 15, 2009 from http://www.sciencedirect.com</a:t>
            </a:r>
            <a:endParaRPr lang="en-US" sz="1200" i="1" dirty="0" smtClean="0"/>
          </a:p>
          <a:p>
            <a:pPr>
              <a:buNone/>
            </a:pPr>
            <a:r>
              <a:rPr lang="en-US" sz="1200" dirty="0" err="1" smtClean="0"/>
              <a:t>Zucker</a:t>
            </a:r>
            <a:r>
              <a:rPr lang="en-US" sz="1200" dirty="0" smtClean="0"/>
              <a:t>, A. A., Tinker, R., </a:t>
            </a:r>
            <a:r>
              <a:rPr lang="en-US" sz="1200" dirty="0" err="1" smtClean="0"/>
              <a:t>Staudt</a:t>
            </a:r>
            <a:r>
              <a:rPr lang="en-US" sz="1200" dirty="0" smtClean="0"/>
              <a:t>, C., Mansfield, A., Metcalf, Sh. (2008). Learning Science in grades 3-8 Using </a:t>
            </a:r>
            <a:r>
              <a:rPr lang="en-US" sz="1200" dirty="0" err="1" smtClean="0"/>
              <a:t>Probeware</a:t>
            </a:r>
            <a:r>
              <a:rPr lang="en-US" sz="1200" dirty="0" smtClean="0"/>
              <a:t> and Computers:  Findings from the TEEMSS II Project. Journal in Science Educational Technology, 17, 42-48 Retrieved October 16, 2009 from </a:t>
            </a:r>
            <a:r>
              <a:rPr lang="en-US" sz="1200" dirty="0" smtClean="0">
                <a:hlinkClick r:id="rId2"/>
              </a:rPr>
              <a:t>http://web</a:t>
            </a:r>
            <a:r>
              <a:rPr lang="en-US" sz="1200" dirty="0" smtClean="0"/>
              <a:t>. Ebscohost.com</a:t>
            </a:r>
          </a:p>
          <a:p>
            <a:pPr>
              <a:buNone/>
            </a:pPr>
            <a:endParaRPr lang="en-US" sz="1200" dirty="0"/>
          </a:p>
          <a:p>
            <a:pPr>
              <a:buNone/>
            </a:pPr>
            <a:endParaRPr lang="en-US" sz="1200" dirty="0" smtClean="0"/>
          </a:p>
          <a:p>
            <a:pPr>
              <a:buNone/>
            </a:pPr>
            <a:endParaRPr lang="en-US" sz="1200" dirty="0"/>
          </a:p>
          <a:p>
            <a:pPr>
              <a:buNone/>
            </a:pPr>
            <a:endParaRPr lang="en-US" sz="1200" dirty="0" smtClean="0"/>
          </a:p>
          <a:p>
            <a:pPr>
              <a:buNone/>
            </a:pPr>
            <a:r>
              <a:rPr lang="en-US" sz="1200" b="1" dirty="0"/>
              <a:t> </a:t>
            </a:r>
            <a:r>
              <a:rPr lang="en-US" sz="1200" b="1" dirty="0" smtClean="0"/>
              <a:t>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Table of Content</a:t>
            </a:r>
            <a:endParaRPr lang="en-US" dirty="0"/>
          </a:p>
        </p:txBody>
      </p:sp>
      <p:sp>
        <p:nvSpPr>
          <p:cNvPr id="3" name="Content Placeholder 2"/>
          <p:cNvSpPr>
            <a:spLocks noGrp="1"/>
          </p:cNvSpPr>
          <p:nvPr>
            <p:ph idx="1"/>
          </p:nvPr>
        </p:nvSpPr>
        <p:spPr/>
        <p:txBody>
          <a:bodyPr/>
          <a:lstStyle/>
          <a:p>
            <a:r>
              <a:rPr lang="en-US" dirty="0" smtClean="0"/>
              <a:t>Introduction</a:t>
            </a:r>
          </a:p>
          <a:p>
            <a:pPr>
              <a:buNone/>
            </a:pPr>
            <a:r>
              <a:rPr lang="en-US" dirty="0" smtClean="0"/>
              <a:t>-Statement of the Problem</a:t>
            </a:r>
          </a:p>
          <a:p>
            <a:pPr>
              <a:buNone/>
            </a:pPr>
            <a:r>
              <a:rPr lang="en-US" dirty="0" smtClean="0"/>
              <a:t>-Review of Related Literature</a:t>
            </a:r>
          </a:p>
          <a:p>
            <a:pPr>
              <a:buNone/>
            </a:pPr>
            <a:r>
              <a:rPr lang="en-US" dirty="0" smtClean="0"/>
              <a:t>Statement of the Hypothesis</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Statement of the Problem</a:t>
            </a:r>
            <a:endParaRPr lang="en-US" dirty="0"/>
          </a:p>
        </p:txBody>
      </p:sp>
      <p:sp>
        <p:nvSpPr>
          <p:cNvPr id="3" name="Content Placeholder 2"/>
          <p:cNvSpPr>
            <a:spLocks noGrp="1"/>
          </p:cNvSpPr>
          <p:nvPr>
            <p:ph idx="1"/>
          </p:nvPr>
        </p:nvSpPr>
        <p:spPr/>
        <p:txBody>
          <a:bodyPr>
            <a:normAutofit fontScale="85000" lnSpcReduction="20000"/>
          </a:bodyPr>
          <a:lstStyle/>
          <a:p>
            <a:pPr>
              <a:buNone/>
            </a:pPr>
            <a:r>
              <a:rPr lang="en-US" dirty="0" smtClean="0"/>
              <a:t>    Understanding science is not an easy process for most students, especially for those who have been in traditional classrooms where science is learned, through textbooks, as a number of facts. Based on my experience, those students think that science is boring and hard to understand. The main obstacle that educators should overcome is getting students to enjoy science. There are numerous good approaches that teachers can use to make science lessons enjoyable. Integrating technology in teaching science is one way that will increase students’ interests and attitudes toward science.</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Related Review of Literature</a:t>
            </a:r>
            <a:endParaRPr lang="en-US" dirty="0"/>
          </a:p>
        </p:txBody>
      </p:sp>
      <p:sp>
        <p:nvSpPr>
          <p:cNvPr id="3" name="Content Placeholder 2"/>
          <p:cNvSpPr>
            <a:spLocks noGrp="1"/>
          </p:cNvSpPr>
          <p:nvPr>
            <p:ph idx="1"/>
          </p:nvPr>
        </p:nvSpPr>
        <p:spPr/>
        <p:txBody>
          <a:bodyPr/>
          <a:lstStyle/>
          <a:p>
            <a:r>
              <a:rPr lang="en-US" sz="2800" dirty="0" smtClean="0"/>
              <a:t>Theorists:</a:t>
            </a:r>
          </a:p>
          <a:p>
            <a:pPr>
              <a:buFontTx/>
              <a:buChar char="-"/>
            </a:pPr>
            <a:r>
              <a:rPr lang="en-US" dirty="0" smtClean="0"/>
              <a:t>Howard Gardner: </a:t>
            </a:r>
            <a:r>
              <a:rPr lang="en-US" sz="2000" dirty="0" smtClean="0"/>
              <a:t>Multiple Intelligences Theory.</a:t>
            </a:r>
          </a:p>
          <a:p>
            <a:pPr>
              <a:buNone/>
            </a:pPr>
            <a:r>
              <a:rPr lang="en-US" sz="2000" dirty="0"/>
              <a:t> </a:t>
            </a:r>
            <a:r>
              <a:rPr lang="en-US" sz="2000" dirty="0" smtClean="0"/>
              <a:t>    Gardner’s theory is that eight different types of intelligences exist: Linguistic, Musical, Logical-mathematical, Spatial, Bodily-kinesthetic, Intrapersonal, Interpersonal, Naturalist</a:t>
            </a:r>
            <a:r>
              <a:rPr lang="en-US" sz="2400" dirty="0" smtClean="0"/>
              <a:t>.</a:t>
            </a:r>
          </a:p>
          <a:p>
            <a:pPr>
              <a:buNone/>
            </a:pPr>
            <a:r>
              <a:rPr lang="en-US" sz="2000" dirty="0" smtClean="0"/>
              <a:t>      </a:t>
            </a:r>
          </a:p>
          <a:p>
            <a:pPr>
              <a:buNone/>
            </a:pPr>
            <a:r>
              <a:rPr lang="en-US" sz="2000" dirty="0"/>
              <a:t> </a:t>
            </a:r>
            <a:r>
              <a:rPr lang="en-US" sz="2000" dirty="0" smtClean="0"/>
              <a:t>     </a:t>
            </a:r>
            <a:r>
              <a:rPr lang="en-US" sz="2800" dirty="0" smtClean="0"/>
              <a:t> Gardner’s </a:t>
            </a:r>
            <a:r>
              <a:rPr lang="en-US" sz="2000" dirty="0" smtClean="0"/>
              <a:t>theory relates with the trend toward using technology to support group work. Students’ roles in groups can be assigned based on their type of intelligence.</a:t>
            </a:r>
            <a:endParaRPr lang="en-US" sz="2000" dirty="0"/>
          </a:p>
          <a:p>
            <a:pPr>
              <a:buNone/>
            </a:pPr>
            <a:endParaRPr lang="en-US" dirty="0" smtClean="0"/>
          </a:p>
          <a:p>
            <a:pPr>
              <a:buNone/>
            </a:pP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Review of the related literature</a:t>
            </a:r>
            <a:endParaRPr lang="en-US" dirty="0"/>
          </a:p>
        </p:txBody>
      </p:sp>
      <p:sp>
        <p:nvSpPr>
          <p:cNvPr id="3" name="Content Placeholder 2"/>
          <p:cNvSpPr>
            <a:spLocks noGrp="1"/>
          </p:cNvSpPr>
          <p:nvPr>
            <p:ph idx="1"/>
          </p:nvPr>
        </p:nvSpPr>
        <p:spPr/>
        <p:txBody>
          <a:bodyPr>
            <a:normAutofit/>
          </a:bodyPr>
          <a:lstStyle/>
          <a:p>
            <a:r>
              <a:rPr lang="en-US" sz="2800" dirty="0" smtClean="0"/>
              <a:t>Pros:</a:t>
            </a:r>
          </a:p>
          <a:p>
            <a:pPr>
              <a:buNone/>
            </a:pPr>
            <a:r>
              <a:rPr lang="en-US" sz="2800" dirty="0" smtClean="0"/>
              <a:t>    Enormous studies have proved that integrating technology in science instruction enhance students’ learning in science by: supporting observation and inquiry, addressing different learning styles, creating continuity in students’ learning experiences, interacting with peers, setting scenes for students’ science talk. </a:t>
            </a:r>
            <a:r>
              <a:rPr lang="en-US" sz="1800" dirty="0" err="1" smtClean="0"/>
              <a:t>ChanLin</a:t>
            </a:r>
            <a:r>
              <a:rPr lang="en-US" sz="1800" dirty="0" smtClean="0"/>
              <a:t> (2008); </a:t>
            </a:r>
            <a:r>
              <a:rPr lang="en-US" sz="1800" dirty="0" err="1" smtClean="0"/>
              <a:t>Ching</a:t>
            </a:r>
            <a:r>
              <a:rPr lang="en-US" sz="1800" dirty="0" smtClean="0"/>
              <a:t> &amp; </a:t>
            </a:r>
            <a:r>
              <a:rPr lang="en-US" sz="1800" dirty="0" err="1" smtClean="0"/>
              <a:t>Kafai</a:t>
            </a:r>
            <a:r>
              <a:rPr lang="en-US" sz="1800" dirty="0" smtClean="0"/>
              <a:t>  (2001); Bellamy &amp; Woolsey, (1997); Gillen, Littleton, </a:t>
            </a:r>
            <a:r>
              <a:rPr lang="en-US" sz="1800" dirty="0" err="1" smtClean="0"/>
              <a:t>Twinter</a:t>
            </a:r>
            <a:r>
              <a:rPr lang="en-US" sz="1800" dirty="0" smtClean="0"/>
              <a:t>, </a:t>
            </a:r>
            <a:r>
              <a:rPr lang="en-US" sz="1800" dirty="0" err="1" smtClean="0"/>
              <a:t>Staarman</a:t>
            </a:r>
            <a:r>
              <a:rPr lang="en-US" sz="1800" dirty="0" smtClean="0"/>
              <a:t>, &amp; Mercer, (2007); Kim, (2006); Lin, Sun, &amp; Yu, (2007)</a:t>
            </a:r>
          </a:p>
          <a:p>
            <a:pPr>
              <a:buNone/>
            </a:pPr>
            <a:r>
              <a:rPr lang="en-US" sz="1800" dirty="0" smtClean="0"/>
              <a:t> </a:t>
            </a:r>
          </a:p>
          <a:p>
            <a:pPr>
              <a:buNone/>
            </a:pPr>
            <a:endParaRPr lang="en-US" sz="1800" dirty="0" smtClean="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Review of the Related Literature</a:t>
            </a:r>
            <a:endParaRPr lang="en-US" dirty="0"/>
          </a:p>
        </p:txBody>
      </p:sp>
      <p:sp>
        <p:nvSpPr>
          <p:cNvPr id="3" name="Content Placeholder 2"/>
          <p:cNvSpPr>
            <a:spLocks noGrp="1"/>
          </p:cNvSpPr>
          <p:nvPr>
            <p:ph idx="1"/>
          </p:nvPr>
        </p:nvSpPr>
        <p:spPr/>
        <p:txBody>
          <a:bodyPr/>
          <a:lstStyle/>
          <a:p>
            <a:r>
              <a:rPr lang="en-US" dirty="0" smtClean="0"/>
              <a:t>Cons.</a:t>
            </a:r>
          </a:p>
          <a:p>
            <a:pPr>
              <a:buNone/>
            </a:pPr>
            <a:r>
              <a:rPr lang="en-US" dirty="0" smtClean="0"/>
              <a:t>-</a:t>
            </a:r>
            <a:r>
              <a:rPr lang="en-US" sz="2400" dirty="0" smtClean="0"/>
              <a:t>Less than 45% of new teachers feel prepared to use</a:t>
            </a:r>
          </a:p>
          <a:p>
            <a:pPr>
              <a:buNone/>
            </a:pPr>
            <a:r>
              <a:rPr lang="en-US" sz="2800" dirty="0" smtClean="0"/>
              <a:t>  </a:t>
            </a:r>
            <a:r>
              <a:rPr lang="en-US" sz="2400" dirty="0" smtClean="0"/>
              <a:t>technology into their teaching.</a:t>
            </a:r>
            <a:r>
              <a:rPr lang="en-US" sz="1600" dirty="0" smtClean="0"/>
              <a:t>(National Center for Education Statistics, 2000)</a:t>
            </a:r>
          </a:p>
          <a:p>
            <a:pPr>
              <a:buNone/>
            </a:pPr>
            <a:r>
              <a:rPr lang="en-US" sz="2000" dirty="0" smtClean="0"/>
              <a:t>-</a:t>
            </a:r>
            <a:r>
              <a:rPr lang="en-US" sz="2400" dirty="0" smtClean="0"/>
              <a:t>Lack of digital technology</a:t>
            </a:r>
          </a:p>
          <a:p>
            <a:pPr>
              <a:buNone/>
            </a:pPr>
            <a:r>
              <a:rPr lang="en-US" sz="2400" dirty="0" smtClean="0"/>
              <a:t> Wellington (2000),as cited in Hennessy, et al. (2005), states that</a:t>
            </a:r>
          </a:p>
          <a:p>
            <a:pPr>
              <a:buNone/>
            </a:pPr>
            <a:r>
              <a:rPr lang="en-US" sz="2400" dirty="0" smtClean="0"/>
              <a:t>there are a number of reasons why simulations can’t be used in</a:t>
            </a:r>
          </a:p>
          <a:p>
            <a:pPr>
              <a:buNone/>
            </a:pPr>
            <a:r>
              <a:rPr lang="en-US" sz="2400" dirty="0" smtClean="0"/>
              <a:t>science, because they are simplified models of a real scientific</a:t>
            </a:r>
          </a:p>
          <a:p>
            <a:pPr>
              <a:buNone/>
            </a:pPr>
            <a:r>
              <a:rPr lang="en-US" sz="2400" dirty="0" smtClean="0"/>
              <a:t>process, giving students the idea of easiness on controlling</a:t>
            </a:r>
          </a:p>
          <a:p>
            <a:pPr>
              <a:buNone/>
            </a:pPr>
            <a:r>
              <a:rPr lang="en-US" sz="2400" dirty="0" smtClean="0"/>
              <a:t>variables. </a:t>
            </a:r>
            <a:r>
              <a:rPr lang="en-US" sz="1600" dirty="0" err="1" smtClean="0"/>
              <a:t>Dani</a:t>
            </a:r>
            <a:r>
              <a:rPr lang="en-US" sz="1600" dirty="0" smtClean="0"/>
              <a:t> &amp; </a:t>
            </a:r>
            <a:r>
              <a:rPr lang="en-US" sz="1600" dirty="0" err="1" smtClean="0"/>
              <a:t>Koening</a:t>
            </a:r>
            <a:r>
              <a:rPr lang="en-US" sz="1600" dirty="0" smtClean="0"/>
              <a:t> (2008); </a:t>
            </a:r>
            <a:r>
              <a:rPr lang="en-US" sz="1600" dirty="0" err="1" smtClean="0"/>
              <a:t>Hannasy</a:t>
            </a:r>
            <a:r>
              <a:rPr lang="en-US" sz="1600" dirty="0" smtClean="0"/>
              <a:t>, </a:t>
            </a:r>
            <a:r>
              <a:rPr lang="en-US" sz="1600" dirty="0"/>
              <a:t>e</a:t>
            </a:r>
            <a:r>
              <a:rPr lang="en-US" sz="1600" dirty="0" smtClean="0"/>
              <a:t>t al. (2005)</a:t>
            </a:r>
            <a:endParaRPr lang="en-US" sz="16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Review of the Related literature</a:t>
            </a:r>
            <a:endParaRPr lang="en-US" dirty="0"/>
          </a:p>
        </p:txBody>
      </p:sp>
      <p:sp>
        <p:nvSpPr>
          <p:cNvPr id="3" name="Content Placeholder 2"/>
          <p:cNvSpPr>
            <a:spLocks noGrp="1"/>
          </p:cNvSpPr>
          <p:nvPr>
            <p:ph idx="1"/>
          </p:nvPr>
        </p:nvSpPr>
        <p:spPr/>
        <p:txBody>
          <a:bodyPr>
            <a:normAutofit lnSpcReduction="10000"/>
          </a:bodyPr>
          <a:lstStyle/>
          <a:p>
            <a:pPr>
              <a:buNone/>
            </a:pPr>
            <a:r>
              <a:rPr lang="en-US" sz="2400" dirty="0" smtClean="0"/>
              <a:t>It is documented that a large number of computer technologies</a:t>
            </a:r>
          </a:p>
          <a:p>
            <a:pPr>
              <a:buNone/>
            </a:pPr>
            <a:r>
              <a:rPr lang="en-US" sz="2400" dirty="0" smtClean="0"/>
              <a:t>are relevant to science learning.</a:t>
            </a:r>
          </a:p>
          <a:p>
            <a:r>
              <a:rPr lang="en-US" sz="2400" dirty="0" smtClean="0"/>
              <a:t>Whiteboard:</a:t>
            </a:r>
          </a:p>
          <a:p>
            <a:pPr>
              <a:buNone/>
            </a:pPr>
            <a:r>
              <a:rPr lang="en-US" sz="2400" dirty="0" smtClean="0"/>
              <a:t>-</a:t>
            </a:r>
            <a:r>
              <a:rPr lang="en-US" sz="2000" dirty="0" smtClean="0"/>
              <a:t>Continuity in students’ learning</a:t>
            </a:r>
          </a:p>
          <a:p>
            <a:pPr>
              <a:buNone/>
            </a:pPr>
            <a:r>
              <a:rPr lang="en-US" sz="2000" dirty="0" smtClean="0"/>
              <a:t>-Multimodal teaching. </a:t>
            </a:r>
            <a:r>
              <a:rPr lang="en-US" sz="1600" dirty="0" smtClean="0"/>
              <a:t>Gillen, Littleton, </a:t>
            </a:r>
            <a:r>
              <a:rPr lang="en-US" sz="1600" dirty="0" err="1" smtClean="0"/>
              <a:t>Twiner</a:t>
            </a:r>
            <a:r>
              <a:rPr lang="en-US" sz="1600" dirty="0" smtClean="0"/>
              <a:t>, </a:t>
            </a:r>
            <a:r>
              <a:rPr lang="en-US" sz="1600" dirty="0" err="1" smtClean="0"/>
              <a:t>Starmant</a:t>
            </a:r>
            <a:r>
              <a:rPr lang="en-US" sz="1600" dirty="0" smtClean="0"/>
              <a:t>,&amp; Mercer, (2007)</a:t>
            </a:r>
          </a:p>
          <a:p>
            <a:r>
              <a:rPr lang="en-US" sz="2000" dirty="0" smtClean="0"/>
              <a:t>CD – ROM:</a:t>
            </a:r>
          </a:p>
          <a:p>
            <a:pPr>
              <a:buNone/>
            </a:pPr>
            <a:r>
              <a:rPr lang="en-US" sz="2000" dirty="0" smtClean="0"/>
              <a:t>-Access to information recourses. </a:t>
            </a:r>
            <a:r>
              <a:rPr lang="en-US" sz="1600" dirty="0" smtClean="0"/>
              <a:t>Bellamy &amp; Woolsey, (1997)</a:t>
            </a:r>
          </a:p>
          <a:p>
            <a:r>
              <a:rPr lang="en-US" sz="2000" dirty="0" smtClean="0"/>
              <a:t>Web-based Labs:</a:t>
            </a:r>
          </a:p>
          <a:p>
            <a:pPr>
              <a:buNone/>
            </a:pPr>
            <a:r>
              <a:rPr lang="en-US" sz="2000" dirty="0" smtClean="0"/>
              <a:t>-Accommodate different learning styles. </a:t>
            </a:r>
            <a:r>
              <a:rPr lang="en-US" sz="1600" dirty="0" smtClean="0"/>
              <a:t>Lyn, Sun , &amp; Yu, (2007</a:t>
            </a:r>
          </a:p>
          <a:p>
            <a:r>
              <a:rPr lang="en-US" sz="2000" dirty="0" smtClean="0"/>
              <a:t>Electronic Voting Machines</a:t>
            </a:r>
          </a:p>
          <a:p>
            <a:pPr>
              <a:buNone/>
            </a:pPr>
            <a:r>
              <a:rPr lang="en-US" sz="2000" dirty="0" smtClean="0"/>
              <a:t>-Provide instant feedback while multiple choice questions are posed to the</a:t>
            </a:r>
          </a:p>
          <a:p>
            <a:pPr>
              <a:buNone/>
            </a:pPr>
            <a:r>
              <a:rPr lang="en-US" sz="2000" dirty="0" smtClean="0"/>
              <a:t>class. It engages students in active learning. </a:t>
            </a:r>
            <a:r>
              <a:rPr lang="en-US" sz="1600" dirty="0" err="1" smtClean="0"/>
              <a:t>Dani</a:t>
            </a:r>
            <a:r>
              <a:rPr lang="en-US" sz="1600" dirty="0" smtClean="0"/>
              <a:t> &amp; </a:t>
            </a:r>
            <a:r>
              <a:rPr lang="en-US" sz="1600" dirty="0" err="1" smtClean="0"/>
              <a:t>Koeing</a:t>
            </a:r>
            <a:r>
              <a:rPr lang="en-US" sz="1600" dirty="0" smtClean="0"/>
              <a:t>, (2008)</a:t>
            </a:r>
            <a:endParaRPr lang="en-US" sz="2000" dirty="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Related of the Literature Review</a:t>
            </a:r>
            <a:endParaRPr lang="en-US" dirty="0"/>
          </a:p>
        </p:txBody>
      </p:sp>
      <p:sp>
        <p:nvSpPr>
          <p:cNvPr id="3" name="Content Placeholder 2"/>
          <p:cNvSpPr>
            <a:spLocks noGrp="1"/>
          </p:cNvSpPr>
          <p:nvPr>
            <p:ph idx="1"/>
          </p:nvPr>
        </p:nvSpPr>
        <p:spPr/>
        <p:txBody>
          <a:bodyPr>
            <a:normAutofit/>
          </a:bodyPr>
          <a:lstStyle/>
          <a:p>
            <a:r>
              <a:rPr lang="en-US" sz="2400" dirty="0" smtClean="0"/>
              <a:t>Simulations: </a:t>
            </a:r>
          </a:p>
          <a:p>
            <a:pPr>
              <a:buNone/>
            </a:pPr>
            <a:r>
              <a:rPr lang="en-US" sz="2400" dirty="0" smtClean="0"/>
              <a:t> </a:t>
            </a:r>
            <a:r>
              <a:rPr lang="en-US" sz="2400" dirty="0"/>
              <a:t>M</a:t>
            </a:r>
            <a:r>
              <a:rPr lang="en-US" sz="2400" dirty="0" smtClean="0"/>
              <a:t>odeling dynamic data and systems such as how a tornado</a:t>
            </a:r>
          </a:p>
          <a:p>
            <a:pPr>
              <a:buNone/>
            </a:pPr>
            <a:r>
              <a:rPr lang="en-US" sz="2400" dirty="0" smtClean="0"/>
              <a:t>forms for instance. It helps students perform an experiment that</a:t>
            </a:r>
          </a:p>
          <a:p>
            <a:pPr>
              <a:buNone/>
            </a:pPr>
            <a:r>
              <a:rPr lang="en-US" sz="2400" dirty="0" smtClean="0"/>
              <a:t>would be impossible.</a:t>
            </a:r>
            <a:r>
              <a:rPr lang="en-US" sz="1600" dirty="0" smtClean="0"/>
              <a:t> </a:t>
            </a:r>
          </a:p>
          <a:p>
            <a:r>
              <a:rPr lang="en-US" sz="2400" dirty="0" smtClean="0"/>
              <a:t>Data collection:  </a:t>
            </a:r>
            <a:r>
              <a:rPr lang="en-US" sz="2400" dirty="0"/>
              <a:t>G</a:t>
            </a:r>
            <a:r>
              <a:rPr lang="en-US" sz="2400" dirty="0" smtClean="0"/>
              <a:t>athering data such as still images, text, voices, etc, using </a:t>
            </a:r>
            <a:r>
              <a:rPr lang="en-US" sz="2400" dirty="0" err="1" smtClean="0"/>
              <a:t>probeware</a:t>
            </a:r>
            <a:r>
              <a:rPr lang="en-US" sz="2400" dirty="0" smtClean="0"/>
              <a:t>.</a:t>
            </a:r>
          </a:p>
          <a:p>
            <a:r>
              <a:rPr lang="en-US" sz="2400" dirty="0" smtClean="0"/>
              <a:t>Imaging: Capturing multiple kinds of information using </a:t>
            </a:r>
          </a:p>
          <a:p>
            <a:pPr>
              <a:buNone/>
            </a:pPr>
            <a:r>
              <a:rPr lang="en-US" sz="2400" dirty="0" smtClean="0"/>
              <a:t>scanners, video cameras, graphic programs etc.</a:t>
            </a:r>
          </a:p>
          <a:p>
            <a:r>
              <a:rPr lang="en-US" sz="2400" dirty="0" smtClean="0"/>
              <a:t>Writing: The description of scientific observations using word</a:t>
            </a:r>
          </a:p>
          <a:p>
            <a:pPr>
              <a:buNone/>
            </a:pPr>
            <a:r>
              <a:rPr lang="en-US" sz="2400" dirty="0" smtClean="0"/>
              <a:t>processing.</a:t>
            </a:r>
            <a:r>
              <a:rPr lang="en-US" sz="1600" dirty="0" smtClean="0"/>
              <a:t> Bellamy &amp; Woolsey, (1997); </a:t>
            </a:r>
            <a:r>
              <a:rPr lang="en-US" sz="1600" dirty="0" err="1" smtClean="0"/>
              <a:t>Dani</a:t>
            </a:r>
            <a:r>
              <a:rPr lang="en-US" sz="1600" dirty="0" smtClean="0"/>
              <a:t> &amp; </a:t>
            </a:r>
            <a:r>
              <a:rPr lang="en-US" sz="1600" dirty="0" err="1" smtClean="0"/>
              <a:t>Koeing</a:t>
            </a:r>
            <a:r>
              <a:rPr lang="en-US" sz="1600" dirty="0" smtClean="0"/>
              <a:t>, (2008)</a:t>
            </a:r>
            <a:endParaRPr lang="en-US" sz="2400"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Statement of the Hypothesis</a:t>
            </a:r>
            <a:endParaRPr lang="en-US" dirty="0"/>
          </a:p>
        </p:txBody>
      </p:sp>
      <p:sp>
        <p:nvSpPr>
          <p:cNvPr id="3" name="Content Placeholder 2"/>
          <p:cNvSpPr>
            <a:spLocks noGrp="1"/>
          </p:cNvSpPr>
          <p:nvPr>
            <p:ph idx="1"/>
          </p:nvPr>
        </p:nvSpPr>
        <p:spPr/>
        <p:txBody>
          <a:bodyPr/>
          <a:lstStyle/>
          <a:p>
            <a:pPr>
              <a:buNone/>
            </a:pPr>
            <a:r>
              <a:rPr lang="en-US" dirty="0" smtClean="0"/>
              <a:t>   HR1: Implementing technology into science</a:t>
            </a:r>
            <a:endParaRPr lang="en-US" dirty="0"/>
          </a:p>
          <a:p>
            <a:pPr>
              <a:buNone/>
            </a:pPr>
            <a:r>
              <a:rPr lang="en-US" dirty="0" smtClean="0"/>
              <a:t>   instruction twice a week over eight week period will positively increase 26 fifth grade students’ attitudes toward science in PS X.</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287</TotalTime>
  <Words>1002</Words>
  <Application>Microsoft Office PowerPoint</Application>
  <PresentationFormat>On-screen Show (4:3)</PresentationFormat>
  <Paragraphs>78</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The Impact of Implementing Technology in Science Instruction</vt:lpstr>
      <vt:lpstr>Table of Content</vt:lpstr>
      <vt:lpstr>Statement of the Problem</vt:lpstr>
      <vt:lpstr>Related Review of Literature</vt:lpstr>
      <vt:lpstr>Review of the related literature</vt:lpstr>
      <vt:lpstr>Review of the Related Literature</vt:lpstr>
      <vt:lpstr>Review of the Related literature</vt:lpstr>
      <vt:lpstr>Related of the Literature Review</vt:lpstr>
      <vt:lpstr>Statement of the Hypothesis</vt:lpstr>
      <vt:lpstr>References: </vt:lpstr>
    </vt:vector>
  </TitlesOfParts>
  <Company>Brooklyn College Library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Impact of Implementing Technology in Science Instruction</dc:title>
  <dc:creator>1b-1</dc:creator>
  <cp:lastModifiedBy>1b-1</cp:lastModifiedBy>
  <cp:revision>29</cp:revision>
  <dcterms:created xsi:type="dcterms:W3CDTF">2009-10-22T13:17:15Z</dcterms:created>
  <dcterms:modified xsi:type="dcterms:W3CDTF">2009-10-22T18:07:30Z</dcterms:modified>
</cp:coreProperties>
</file>

<file path=docProps/thumbnail.jpeg>
</file>